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12"/>
  </p:notesMasterIdLst>
  <p:handoutMasterIdLst>
    <p:handoutMasterId r:id="rId13"/>
  </p:handoutMasterIdLst>
  <p:sldIdLst>
    <p:sldId id="325" r:id="rId2"/>
    <p:sldId id="531" r:id="rId3"/>
    <p:sldId id="527" r:id="rId4"/>
    <p:sldId id="526" r:id="rId5"/>
    <p:sldId id="532" r:id="rId6"/>
    <p:sldId id="528" r:id="rId7"/>
    <p:sldId id="533" r:id="rId8"/>
    <p:sldId id="535" r:id="rId9"/>
    <p:sldId id="539" r:id="rId10"/>
    <p:sldId id="534" r:id="rId11"/>
  </p:sldIdLst>
  <p:sldSz cx="9144000" cy="6858000" type="screen4x3"/>
  <p:notesSz cx="6858000" cy="9947275"/>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extLst>
    <p:ext uri="{521415D9-36F7-43E2-AB2F-B90AF26B5E84}">
      <p14:sectionLst xmlns:p14="http://schemas.microsoft.com/office/powerpoint/2010/main">
        <p14:section name="Default Section" id="{BF8B43BC-D7A5-450D-9636-B84F3CA69521}">
          <p14:sldIdLst>
            <p14:sldId id="325"/>
            <p14:sldId id="531"/>
            <p14:sldId id="527"/>
            <p14:sldId id="526"/>
            <p14:sldId id="532"/>
            <p14:sldId id="528"/>
            <p14:sldId id="533"/>
            <p14:sldId id="535"/>
            <p14:sldId id="539"/>
            <p14:sldId id="534"/>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an de la Rey" initials="JdlR" lastIdx="23" clrIdx="0"/>
  <p:cmAuthor id="1" name="Christopher Axelson" initials="CA" lastIdx="0" clrIdx="1"/>
  <p:cmAuthor id="2" name="Franz Tomasek" initials="FT" lastIdx="8" clrIdx="2"/>
  <p:cmAuthor id="3" name="Yanga Mputa" initials="YM" lastIdx="2" clrIdx="3"/>
  <p:cmAuthor id="4" name="Arno Kotze" initials="AK" lastIdx="6"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92" autoAdjust="0"/>
    <p:restoredTop sz="50000" autoAdjust="0"/>
  </p:normalViewPr>
  <p:slideViewPr>
    <p:cSldViewPr>
      <p:cViewPr varScale="1">
        <p:scale>
          <a:sx n="54" d="100"/>
          <a:sy n="54" d="100"/>
        </p:scale>
        <p:origin x="-1306" y="-72"/>
      </p:cViewPr>
      <p:guideLst>
        <p:guide orient="horz" pos="2160"/>
        <p:guide pos="2880"/>
      </p:guideLst>
    </p:cSldViewPr>
  </p:slideViewPr>
  <p:outlineViewPr>
    <p:cViewPr>
      <p:scale>
        <a:sx n="33" d="100"/>
        <a:sy n="33" d="100"/>
      </p:scale>
      <p:origin x="0" y="9900"/>
    </p:cViewPr>
  </p:outlineViewPr>
  <p:notesTextViewPr>
    <p:cViewPr>
      <p:scale>
        <a:sx n="100" d="100"/>
        <a:sy n="100" d="100"/>
      </p:scale>
      <p:origin x="0" y="0"/>
    </p:cViewPr>
  </p:notesTextViewPr>
  <p:sorterViewPr>
    <p:cViewPr>
      <p:scale>
        <a:sx n="100" d="100"/>
        <a:sy n="100" d="100"/>
      </p:scale>
      <p:origin x="0" y="96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72591" cy="497705"/>
          </a:xfrm>
          <a:prstGeom prst="rect">
            <a:avLst/>
          </a:prstGeom>
        </p:spPr>
        <p:txBody>
          <a:bodyPr vert="horz" lIns="91879" tIns="45939" rIns="91879" bIns="45939" rtlCol="0"/>
          <a:lstStyle>
            <a:lvl1pPr algn="l">
              <a:defRPr sz="1200"/>
            </a:lvl1pPr>
          </a:lstStyle>
          <a:p>
            <a:endParaRPr lang="en-US"/>
          </a:p>
        </p:txBody>
      </p:sp>
      <p:sp>
        <p:nvSpPr>
          <p:cNvPr id="3" name="Date Placeholder 2"/>
          <p:cNvSpPr>
            <a:spLocks noGrp="1"/>
          </p:cNvSpPr>
          <p:nvPr>
            <p:ph type="dt" sz="quarter" idx="1"/>
          </p:nvPr>
        </p:nvSpPr>
        <p:spPr>
          <a:xfrm>
            <a:off x="3883827" y="0"/>
            <a:ext cx="2972590" cy="497705"/>
          </a:xfrm>
          <a:prstGeom prst="rect">
            <a:avLst/>
          </a:prstGeom>
        </p:spPr>
        <p:txBody>
          <a:bodyPr vert="horz" lIns="91879" tIns="45939" rIns="91879" bIns="45939" rtlCol="0"/>
          <a:lstStyle>
            <a:lvl1pPr algn="r">
              <a:defRPr sz="1200"/>
            </a:lvl1pPr>
          </a:lstStyle>
          <a:p>
            <a:fld id="{62F8D81B-8247-4474-B112-21AA679FC44F}" type="datetimeFigureOut">
              <a:rPr lang="en-US" smtClean="0"/>
              <a:t>9/13/2018</a:t>
            </a:fld>
            <a:endParaRPr lang="en-US"/>
          </a:p>
        </p:txBody>
      </p:sp>
      <p:sp>
        <p:nvSpPr>
          <p:cNvPr id="4" name="Footer Placeholder 3"/>
          <p:cNvSpPr>
            <a:spLocks noGrp="1"/>
          </p:cNvSpPr>
          <p:nvPr>
            <p:ph type="ftr" sz="quarter" idx="2"/>
          </p:nvPr>
        </p:nvSpPr>
        <p:spPr>
          <a:xfrm>
            <a:off x="3" y="9447873"/>
            <a:ext cx="2972591" cy="497705"/>
          </a:xfrm>
          <a:prstGeom prst="rect">
            <a:avLst/>
          </a:prstGeom>
        </p:spPr>
        <p:txBody>
          <a:bodyPr vert="horz" lIns="91879" tIns="45939" rIns="91879" bIns="45939" rtlCol="0" anchor="b"/>
          <a:lstStyle>
            <a:lvl1pPr algn="l">
              <a:defRPr sz="1200"/>
            </a:lvl1pPr>
          </a:lstStyle>
          <a:p>
            <a:endParaRPr lang="en-US"/>
          </a:p>
        </p:txBody>
      </p:sp>
      <p:sp>
        <p:nvSpPr>
          <p:cNvPr id="5" name="Slide Number Placeholder 4"/>
          <p:cNvSpPr>
            <a:spLocks noGrp="1"/>
          </p:cNvSpPr>
          <p:nvPr>
            <p:ph type="sldNum" sz="quarter" idx="3"/>
          </p:nvPr>
        </p:nvSpPr>
        <p:spPr>
          <a:xfrm>
            <a:off x="3883827" y="9447873"/>
            <a:ext cx="2972590" cy="497705"/>
          </a:xfrm>
          <a:prstGeom prst="rect">
            <a:avLst/>
          </a:prstGeom>
        </p:spPr>
        <p:txBody>
          <a:bodyPr vert="horz" lIns="91879" tIns="45939" rIns="91879" bIns="45939" rtlCol="0" anchor="b"/>
          <a:lstStyle>
            <a:lvl1pPr algn="r">
              <a:defRPr sz="1200"/>
            </a:lvl1pPr>
          </a:lstStyle>
          <a:p>
            <a:fld id="{8A83F5C5-707E-44DB-88DD-74F965776081}" type="slidenum">
              <a:rPr lang="en-US" smtClean="0"/>
              <a:t>‹#›</a:t>
            </a:fld>
            <a:endParaRPr lang="en-US"/>
          </a:p>
        </p:txBody>
      </p:sp>
    </p:spTree>
    <p:extLst>
      <p:ext uri="{BB962C8B-B14F-4D97-AF65-F5344CB8AC3E}">
        <p14:creationId xmlns:p14="http://schemas.microsoft.com/office/powerpoint/2010/main" val="14519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2" y="4"/>
            <a:ext cx="2972005" cy="496824"/>
          </a:xfrm>
          <a:prstGeom prst="rect">
            <a:avLst/>
          </a:prstGeom>
          <a:noFill/>
          <a:ln w="9525">
            <a:noFill/>
            <a:miter lim="800000"/>
            <a:headEnd/>
            <a:tailEnd/>
          </a:ln>
        </p:spPr>
        <p:txBody>
          <a:bodyPr vert="horz" wrap="square" lIns="92885" tIns="46443" rIns="92885" bIns="46443" numCol="1" anchor="t" anchorCtr="0" compatLnSpc="1">
            <a:prstTxWarp prst="textNoShape">
              <a:avLst/>
            </a:prstTxWarp>
          </a:bodyPr>
          <a:lstStyle>
            <a:lvl1pPr eaLnBrk="0" hangingPunct="0">
              <a:defRPr sz="1200">
                <a:ea typeface="ＭＳ Ｐゴシック" pitchFamily="1" charset="-128"/>
                <a:cs typeface="+mn-cs"/>
              </a:defRPr>
            </a:lvl1pPr>
          </a:lstStyle>
          <a:p>
            <a:pPr>
              <a:defRPr/>
            </a:pPr>
            <a:endParaRPr lang="en-US"/>
          </a:p>
        </p:txBody>
      </p:sp>
      <p:sp>
        <p:nvSpPr>
          <p:cNvPr id="1027" name="Rectangle 3"/>
          <p:cNvSpPr>
            <a:spLocks noGrp="1" noChangeArrowheads="1"/>
          </p:cNvSpPr>
          <p:nvPr>
            <p:ph type="dt" idx="1"/>
          </p:nvPr>
        </p:nvSpPr>
        <p:spPr bwMode="auto">
          <a:xfrm>
            <a:off x="3885995" y="4"/>
            <a:ext cx="2972005" cy="496824"/>
          </a:xfrm>
          <a:prstGeom prst="rect">
            <a:avLst/>
          </a:prstGeom>
          <a:noFill/>
          <a:ln w="9525">
            <a:noFill/>
            <a:miter lim="800000"/>
            <a:headEnd/>
            <a:tailEnd/>
          </a:ln>
        </p:spPr>
        <p:txBody>
          <a:bodyPr vert="horz" wrap="square" lIns="92885" tIns="46443" rIns="92885" bIns="46443" numCol="1" anchor="t" anchorCtr="0" compatLnSpc="1">
            <a:prstTxWarp prst="textNoShape">
              <a:avLst/>
            </a:prstTxWarp>
          </a:bodyPr>
          <a:lstStyle>
            <a:lvl1pPr algn="r" eaLnBrk="0" hangingPunct="0">
              <a:defRPr sz="1200">
                <a:ea typeface="ＭＳ Ｐゴシック" pitchFamily="1" charset="-128"/>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942975" y="747713"/>
            <a:ext cx="4972050" cy="3729037"/>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3991" y="4724455"/>
            <a:ext cx="5030019" cy="4476042"/>
          </a:xfrm>
          <a:prstGeom prst="rect">
            <a:avLst/>
          </a:prstGeom>
          <a:noFill/>
          <a:ln w="9525">
            <a:noFill/>
            <a:miter lim="800000"/>
            <a:headEnd/>
            <a:tailEnd/>
          </a:ln>
        </p:spPr>
        <p:txBody>
          <a:bodyPr vert="horz" wrap="square" lIns="92885" tIns="46443" rIns="92885" bIns="4644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2" y="9450455"/>
            <a:ext cx="2972005" cy="496824"/>
          </a:xfrm>
          <a:prstGeom prst="rect">
            <a:avLst/>
          </a:prstGeom>
          <a:noFill/>
          <a:ln w="9525">
            <a:noFill/>
            <a:miter lim="800000"/>
            <a:headEnd/>
            <a:tailEnd/>
          </a:ln>
        </p:spPr>
        <p:txBody>
          <a:bodyPr vert="horz" wrap="square" lIns="92885" tIns="46443" rIns="92885" bIns="46443" numCol="1" anchor="b" anchorCtr="0" compatLnSpc="1">
            <a:prstTxWarp prst="textNoShape">
              <a:avLst/>
            </a:prstTxWarp>
          </a:bodyPr>
          <a:lstStyle>
            <a:lvl1pPr eaLnBrk="0" hangingPunct="0">
              <a:defRPr sz="1200">
                <a:ea typeface="ＭＳ Ｐゴシック" pitchFamily="1" charset="-128"/>
                <a:cs typeface="+mn-cs"/>
              </a:defRPr>
            </a:lvl1pPr>
          </a:lstStyle>
          <a:p>
            <a:pPr>
              <a:defRPr/>
            </a:pPr>
            <a:endParaRPr lang="en-US"/>
          </a:p>
        </p:txBody>
      </p:sp>
      <p:sp>
        <p:nvSpPr>
          <p:cNvPr id="1031" name="Rectangle 7"/>
          <p:cNvSpPr>
            <a:spLocks noGrp="1" noChangeArrowheads="1"/>
          </p:cNvSpPr>
          <p:nvPr>
            <p:ph type="sldNum" sz="quarter" idx="5"/>
          </p:nvPr>
        </p:nvSpPr>
        <p:spPr bwMode="auto">
          <a:xfrm>
            <a:off x="3885995" y="9450455"/>
            <a:ext cx="2972005" cy="496824"/>
          </a:xfrm>
          <a:prstGeom prst="rect">
            <a:avLst/>
          </a:prstGeom>
          <a:noFill/>
          <a:ln w="9525">
            <a:noFill/>
            <a:miter lim="800000"/>
            <a:headEnd/>
            <a:tailEnd/>
          </a:ln>
        </p:spPr>
        <p:txBody>
          <a:bodyPr vert="horz" wrap="square" lIns="92885" tIns="46443" rIns="92885" bIns="46443" numCol="1" anchor="b" anchorCtr="0" compatLnSpc="1">
            <a:prstTxWarp prst="textNoShape">
              <a:avLst/>
            </a:prstTxWarp>
          </a:bodyPr>
          <a:lstStyle>
            <a:lvl1pPr algn="r" eaLnBrk="0" hangingPunct="0">
              <a:defRPr sz="1200">
                <a:ea typeface="ＭＳ Ｐゴシック" pitchFamily="1" charset="-128"/>
                <a:cs typeface="+mn-cs"/>
              </a:defRPr>
            </a:lvl1pPr>
          </a:lstStyle>
          <a:p>
            <a:pPr>
              <a:defRPr/>
            </a:pPr>
            <a:fld id="{1655A489-52CE-484A-9023-6AA48762B014}" type="slidenum">
              <a:rPr lang="en-US"/>
              <a:pPr>
                <a:defRPr/>
              </a:pPr>
              <a:t>‹#›</a:t>
            </a:fld>
            <a:endParaRPr lang="en-US"/>
          </a:p>
        </p:txBody>
      </p:sp>
    </p:spTree>
    <p:extLst>
      <p:ext uri="{BB962C8B-B14F-4D97-AF65-F5344CB8AC3E}">
        <p14:creationId xmlns:p14="http://schemas.microsoft.com/office/powerpoint/2010/main" val="27619904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DBFDE887-D0C3-4B64-99E0-870E84FD962A}" type="slidenum">
              <a:rPr lang="en-US" smtClean="0">
                <a:ea typeface="ＭＳ Ｐゴシック"/>
                <a:cs typeface="ＭＳ Ｐゴシック"/>
              </a:rPr>
              <a:pPr/>
              <a:t>1</a:t>
            </a:fld>
            <a:endParaRPr lang="en-US" dirty="0" smtClean="0">
              <a:ea typeface="ＭＳ Ｐゴシック"/>
              <a:cs typeface="ＭＳ Ｐゴシック"/>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dirty="0" smtClean="0">
              <a:ea typeface="ＭＳ Ｐゴシック"/>
            </a:endParaRPr>
          </a:p>
        </p:txBody>
      </p:sp>
    </p:spTree>
    <p:extLst>
      <p:ext uri="{BB962C8B-B14F-4D97-AF65-F5344CB8AC3E}">
        <p14:creationId xmlns:p14="http://schemas.microsoft.com/office/powerpoint/2010/main" val="3047211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8400"/>
            <a:ext cx="1905000" cy="457200"/>
          </a:xfrm>
        </p:spPr>
        <p:txBody>
          <a:bodyPr/>
          <a:lstStyle>
            <a:lvl1pPr>
              <a:defRPr sz="1400" b="0">
                <a:solidFill>
                  <a:schemeClr val="tx1"/>
                </a:solidFill>
                <a:latin typeface="+mn-lt"/>
              </a:defRPr>
            </a:lvl1pPr>
          </a:lstStyle>
          <a:p>
            <a:pPr>
              <a:defRPr/>
            </a:pPr>
            <a:fld id="{CB3655A0-A986-4901-B5A0-0470E5CCE97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5857BE-AB34-4AA1-A1E0-DEED171EB2ED}"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76200"/>
            <a:ext cx="21907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76200"/>
            <a:ext cx="64198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FD8EB8-BB8B-40F1-B841-005D807123C6}"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112744-0DE5-4B79-9E3D-AD5ADDEE4612}"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B9ED4C-41DF-4519-B280-DC9DD157F4D1}"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95400"/>
            <a:ext cx="4305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305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B1B60304-714D-4FA3-8284-79A97BAC5D0E}"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7C14B76C-3717-4B2F-9698-71F65C5D2CD7}"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B2F3B342-5D90-4C5B-9833-E9B97DB5611C}"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080C25A7-B989-4FE3-A345-C4E869E9D7EA}"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445B895B-3885-44DC-9AFA-6A0CA885188A}"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6DEB675-5E0C-4890-9752-65CE6F79E09D}" type="slidenum">
              <a:rPr lang="en-US"/>
              <a:pPr>
                <a:defRPr/>
              </a:pPr>
              <a:t>‹#›</a:t>
            </a:fld>
            <a:endParaRPr lang="en-US" sz="1400" b="0">
              <a:solidFill>
                <a:schemeClr val="tx1"/>
              </a:solidFill>
              <a:latin typeface="+mn-lt"/>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Powerpoint Presentation Banner"/>
          <p:cNvPicPr>
            <a:picLocks noChangeAspect="1" noChangeArrowheads="1"/>
          </p:cNvPicPr>
          <p:nvPr userDrawn="1"/>
        </p:nvPicPr>
        <p:blipFill>
          <a:blip r:embed="rId13"/>
          <a:srcRect/>
          <a:stretch>
            <a:fillRect/>
          </a:stretch>
        </p:blipFill>
        <p:spPr bwMode="auto">
          <a:xfrm>
            <a:off x="0" y="5961063"/>
            <a:ext cx="9144000" cy="896937"/>
          </a:xfrm>
          <a:prstGeom prst="rect">
            <a:avLst/>
          </a:prstGeom>
          <a:noFill/>
          <a:ln w="9525">
            <a:noFill/>
            <a:miter lim="800000"/>
            <a:headEnd/>
            <a:tailEnd/>
          </a:ln>
        </p:spPr>
      </p:pic>
      <p:pic>
        <p:nvPicPr>
          <p:cNvPr id="1027" name="Picture 9" descr="Powerpoint Presentation T Banner"/>
          <p:cNvPicPr>
            <a:picLocks noChangeAspect="1" noChangeArrowheads="1"/>
          </p:cNvPicPr>
          <p:nvPr userDrawn="1"/>
        </p:nvPicPr>
        <p:blipFill>
          <a:blip r:embed="rId14"/>
          <a:srcRect/>
          <a:stretch>
            <a:fillRect/>
          </a:stretch>
        </p:blipFill>
        <p:spPr bwMode="auto">
          <a:xfrm>
            <a:off x="-15875" y="0"/>
            <a:ext cx="9177338" cy="1143000"/>
          </a:xfrm>
          <a:prstGeom prst="rect">
            <a:avLst/>
          </a:prstGeom>
          <a:noFill/>
          <a:ln w="9525">
            <a:noFill/>
            <a:miter lim="800000"/>
            <a:headEnd/>
            <a:tailEnd/>
          </a:ln>
        </p:spPr>
      </p:pic>
      <p:sp>
        <p:nvSpPr>
          <p:cNvPr id="1028" name="Rectangle 2"/>
          <p:cNvSpPr>
            <a:spLocks noGrp="1" noChangeArrowheads="1"/>
          </p:cNvSpPr>
          <p:nvPr>
            <p:ph type="title"/>
          </p:nvPr>
        </p:nvSpPr>
        <p:spPr bwMode="auto">
          <a:xfrm>
            <a:off x="152400" y="76200"/>
            <a:ext cx="7772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152400" y="1295400"/>
            <a:ext cx="8763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ea typeface="+mn-ea"/>
                <a:cs typeface="+mn-cs"/>
              </a:defRPr>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ea typeface="+mn-ea"/>
                <a:cs typeface="+mn-cs"/>
              </a:defRPr>
            </a:lvl1pPr>
          </a:lstStyle>
          <a:p>
            <a:pPr>
              <a:defRPr/>
            </a:pPr>
            <a:endParaRPr lang="en-US"/>
          </a:p>
        </p:txBody>
      </p:sp>
      <p:sp>
        <p:nvSpPr>
          <p:cNvPr id="5126" name="Rectangle 6"/>
          <p:cNvSpPr>
            <a:spLocks noGrp="1" noChangeArrowheads="1"/>
          </p:cNvSpPr>
          <p:nvPr>
            <p:ph type="sldNum" sz="quarter" idx="4"/>
          </p:nvPr>
        </p:nvSpPr>
        <p:spPr bwMode="auto">
          <a:xfrm>
            <a:off x="6934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b="1">
                <a:solidFill>
                  <a:schemeClr val="bg2"/>
                </a:solidFill>
                <a:latin typeface="Arial Bold Italic" pitchFamily="1" charset="0"/>
                <a:ea typeface="+mn-ea"/>
                <a:cs typeface="+mn-cs"/>
              </a:defRPr>
            </a:lvl1pPr>
          </a:lstStyle>
          <a:p>
            <a:pPr>
              <a:defRPr/>
            </a:pPr>
            <a:fld id="{C33179F6-65E9-4A28-AD29-1AF05B746165}" type="slidenum">
              <a:rPr lang="en-US"/>
              <a:pPr>
                <a:defRPr/>
              </a:pPr>
              <a:t>‹#›</a:t>
            </a:fld>
            <a:endParaRPr lang="en-US" sz="140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000">
          <a:solidFill>
            <a:schemeClr val="bg1"/>
          </a:solidFill>
          <a:latin typeface="+mj-lt"/>
          <a:ea typeface="+mj-ea"/>
          <a:cs typeface="Osaka"/>
        </a:defRPr>
      </a:lvl1pPr>
      <a:lvl2pPr algn="l" rtl="0" eaLnBrk="0" fontAlgn="base" hangingPunct="0">
        <a:spcBef>
          <a:spcPct val="0"/>
        </a:spcBef>
        <a:spcAft>
          <a:spcPct val="0"/>
        </a:spcAft>
        <a:defRPr sz="3000">
          <a:solidFill>
            <a:schemeClr val="bg1"/>
          </a:solidFill>
          <a:latin typeface="Arial Bold" pitchFamily="1" charset="0"/>
          <a:ea typeface="Osaka" pitchFamily="1" charset="-128"/>
          <a:cs typeface="Osaka"/>
        </a:defRPr>
      </a:lvl2pPr>
      <a:lvl3pPr algn="l" rtl="0" eaLnBrk="0" fontAlgn="base" hangingPunct="0">
        <a:spcBef>
          <a:spcPct val="0"/>
        </a:spcBef>
        <a:spcAft>
          <a:spcPct val="0"/>
        </a:spcAft>
        <a:defRPr sz="3000">
          <a:solidFill>
            <a:schemeClr val="bg1"/>
          </a:solidFill>
          <a:latin typeface="Arial Bold" pitchFamily="1" charset="0"/>
          <a:ea typeface="Osaka" pitchFamily="1" charset="-128"/>
          <a:cs typeface="Osaka"/>
        </a:defRPr>
      </a:lvl3pPr>
      <a:lvl4pPr algn="l" rtl="0" eaLnBrk="0" fontAlgn="base" hangingPunct="0">
        <a:spcBef>
          <a:spcPct val="0"/>
        </a:spcBef>
        <a:spcAft>
          <a:spcPct val="0"/>
        </a:spcAft>
        <a:defRPr sz="3000">
          <a:solidFill>
            <a:schemeClr val="bg1"/>
          </a:solidFill>
          <a:latin typeface="Arial Bold" pitchFamily="1" charset="0"/>
          <a:ea typeface="Osaka" pitchFamily="1" charset="-128"/>
          <a:cs typeface="Osaka"/>
        </a:defRPr>
      </a:lvl4pPr>
      <a:lvl5pPr algn="l" rtl="0" eaLnBrk="0" fontAlgn="base" hangingPunct="0">
        <a:spcBef>
          <a:spcPct val="0"/>
        </a:spcBef>
        <a:spcAft>
          <a:spcPct val="0"/>
        </a:spcAft>
        <a:defRPr sz="3000">
          <a:solidFill>
            <a:schemeClr val="bg1"/>
          </a:solidFill>
          <a:latin typeface="Arial Bold" pitchFamily="1" charset="0"/>
          <a:ea typeface="Osaka" pitchFamily="1" charset="-128"/>
          <a:cs typeface="Osaka"/>
        </a:defRPr>
      </a:lvl5pPr>
      <a:lvl6pPr marL="457200" algn="l" rtl="0" fontAlgn="base">
        <a:spcBef>
          <a:spcPct val="0"/>
        </a:spcBef>
        <a:spcAft>
          <a:spcPct val="0"/>
        </a:spcAft>
        <a:defRPr sz="3000">
          <a:solidFill>
            <a:schemeClr val="bg1"/>
          </a:solidFill>
          <a:latin typeface="Arial Bold" pitchFamily="1" charset="0"/>
          <a:ea typeface="Osaka" pitchFamily="1" charset="-128"/>
        </a:defRPr>
      </a:lvl6pPr>
      <a:lvl7pPr marL="914400" algn="l" rtl="0" fontAlgn="base">
        <a:spcBef>
          <a:spcPct val="0"/>
        </a:spcBef>
        <a:spcAft>
          <a:spcPct val="0"/>
        </a:spcAft>
        <a:defRPr sz="3000">
          <a:solidFill>
            <a:schemeClr val="bg1"/>
          </a:solidFill>
          <a:latin typeface="Arial Bold" pitchFamily="1" charset="0"/>
          <a:ea typeface="Osaka" pitchFamily="1" charset="-128"/>
        </a:defRPr>
      </a:lvl7pPr>
      <a:lvl8pPr marL="1371600" algn="l" rtl="0" fontAlgn="base">
        <a:spcBef>
          <a:spcPct val="0"/>
        </a:spcBef>
        <a:spcAft>
          <a:spcPct val="0"/>
        </a:spcAft>
        <a:defRPr sz="3000">
          <a:solidFill>
            <a:schemeClr val="bg1"/>
          </a:solidFill>
          <a:latin typeface="Arial Bold" pitchFamily="1" charset="0"/>
          <a:ea typeface="Osaka" pitchFamily="1" charset="-128"/>
        </a:defRPr>
      </a:lvl8pPr>
      <a:lvl9pPr marL="1828800" algn="l" rtl="0" fontAlgn="base">
        <a:spcBef>
          <a:spcPct val="0"/>
        </a:spcBef>
        <a:spcAft>
          <a:spcPct val="0"/>
        </a:spcAft>
        <a:defRPr sz="3000">
          <a:solidFill>
            <a:schemeClr val="bg1"/>
          </a:solidFill>
          <a:latin typeface="Arial Bold" pitchFamily="1" charset="0"/>
          <a:ea typeface="Osaka" pitchFamily="1" charset="-128"/>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Osaka"/>
        </a:defRPr>
      </a:lvl1pPr>
      <a:lvl2pPr marL="742950" indent="-285750" algn="l" rtl="0" eaLnBrk="0" fontAlgn="base" hangingPunct="0">
        <a:spcBef>
          <a:spcPct val="20000"/>
        </a:spcBef>
        <a:spcAft>
          <a:spcPct val="0"/>
        </a:spcAft>
        <a:buChar char="–"/>
        <a:defRPr sz="2000">
          <a:solidFill>
            <a:schemeClr val="tx1"/>
          </a:solidFill>
          <a:latin typeface="+mn-lt"/>
          <a:ea typeface="+mn-ea"/>
          <a:cs typeface="Osaka"/>
        </a:defRPr>
      </a:lvl2pPr>
      <a:lvl3pPr marL="1143000" indent="-228600" algn="l" rtl="0" eaLnBrk="0" fontAlgn="base" hangingPunct="0">
        <a:spcBef>
          <a:spcPct val="20000"/>
        </a:spcBef>
        <a:spcAft>
          <a:spcPct val="0"/>
        </a:spcAft>
        <a:buChar char="•"/>
        <a:defRPr sz="2000">
          <a:solidFill>
            <a:schemeClr val="tx1"/>
          </a:solidFill>
          <a:latin typeface="+mn-lt"/>
          <a:ea typeface="+mn-ea"/>
          <a:cs typeface="Osaka"/>
        </a:defRPr>
      </a:lvl3pPr>
      <a:lvl4pPr marL="1600200" indent="-228600" algn="l" rtl="0" eaLnBrk="0" fontAlgn="base" hangingPunct="0">
        <a:spcBef>
          <a:spcPct val="20000"/>
        </a:spcBef>
        <a:spcAft>
          <a:spcPct val="0"/>
        </a:spcAft>
        <a:buChar char="–"/>
        <a:defRPr sz="2000">
          <a:solidFill>
            <a:schemeClr val="tx1"/>
          </a:solidFill>
          <a:latin typeface="+mn-lt"/>
          <a:ea typeface="+mn-ea"/>
          <a:cs typeface="Osaka"/>
        </a:defRPr>
      </a:lvl4pPr>
      <a:lvl5pPr marL="2057400" indent="-228600" algn="l" rtl="0" eaLnBrk="0" fontAlgn="base" hangingPunct="0">
        <a:spcBef>
          <a:spcPct val="20000"/>
        </a:spcBef>
        <a:spcAft>
          <a:spcPct val="0"/>
        </a:spcAft>
        <a:buChar char="»"/>
        <a:defRPr sz="2000">
          <a:solidFill>
            <a:schemeClr val="tx1"/>
          </a:solidFill>
          <a:latin typeface="+mn-lt"/>
          <a:ea typeface="+mn-ea"/>
          <a:cs typeface="Osak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1" descr="Powerpoint Presentation3"/>
          <p:cNvPicPr>
            <a:picLocks noChangeAspect="1" noChangeArrowheads="1"/>
          </p:cNvPicPr>
          <p:nvPr/>
        </p:nvPicPr>
        <p:blipFill>
          <a:blip r:embed="rId3"/>
          <a:srcRect/>
          <a:stretch>
            <a:fillRect/>
          </a:stretch>
        </p:blipFill>
        <p:spPr bwMode="auto">
          <a:xfrm>
            <a:off x="-1116" y="-27384"/>
            <a:ext cx="9177338" cy="6891338"/>
          </a:xfrm>
          <a:prstGeom prst="rect">
            <a:avLst/>
          </a:prstGeom>
          <a:noFill/>
          <a:ln w="9525">
            <a:noFill/>
            <a:miter lim="800000"/>
            <a:headEnd/>
            <a:tailEnd/>
          </a:ln>
        </p:spPr>
      </p:pic>
      <p:sp>
        <p:nvSpPr>
          <p:cNvPr id="14338" name="Rectangle 12"/>
          <p:cNvSpPr>
            <a:spLocks noGrp="1" noChangeArrowheads="1"/>
          </p:cNvSpPr>
          <p:nvPr>
            <p:ph type="ctrTitle"/>
          </p:nvPr>
        </p:nvSpPr>
        <p:spPr bwMode="white">
          <a:xfrm>
            <a:off x="533400" y="2636912"/>
            <a:ext cx="7940675" cy="1314252"/>
          </a:xfrm>
        </p:spPr>
        <p:txBody>
          <a:bodyPr/>
          <a:lstStyle/>
          <a:p>
            <a:pPr algn="r" eaLnBrk="1" hangingPunct="1"/>
            <a:r>
              <a:rPr lang="en-US" b="1" dirty="0">
                <a:latin typeface="Calibri" pitchFamily="34" charset="0"/>
                <a:cs typeface="Calibri" pitchFamily="34" charset="0"/>
              </a:rPr>
              <a:t>DRAFT RESPONSE DOCUMENT</a:t>
            </a:r>
            <a:br>
              <a:rPr lang="en-US" b="1" dirty="0">
                <a:latin typeface="Calibri" pitchFamily="34" charset="0"/>
                <a:cs typeface="Calibri" pitchFamily="34" charset="0"/>
              </a:rPr>
            </a:br>
            <a:r>
              <a:rPr lang="en-US" sz="2400" b="1" dirty="0">
                <a:latin typeface="Calibri" pitchFamily="34" charset="0"/>
                <a:cs typeface="Calibri" pitchFamily="34" charset="0"/>
              </a:rPr>
              <a:t>2018 DRAFT </a:t>
            </a:r>
            <a:r>
              <a:rPr lang="en-US" sz="2400" b="1" dirty="0" smtClean="0">
                <a:latin typeface="Calibri" pitchFamily="34" charset="0"/>
                <a:cs typeface="Calibri" pitchFamily="34" charset="0"/>
              </a:rPr>
              <a:t>RATES AND MONETARY AMOUNTS AND AMENDMENT OF REVENUE LAWS BILL (RATES BILL)</a:t>
            </a:r>
            <a:br>
              <a:rPr lang="en-US" sz="2400" b="1" dirty="0" smtClean="0">
                <a:latin typeface="Calibri" pitchFamily="34" charset="0"/>
                <a:cs typeface="Calibri" pitchFamily="34" charset="0"/>
              </a:rPr>
            </a:br>
            <a:r>
              <a:rPr lang="en-US" sz="2400" b="1" dirty="0" smtClean="0">
                <a:latin typeface="Calibri" pitchFamily="34" charset="0"/>
                <a:cs typeface="Calibri" pitchFamily="34" charset="0"/>
              </a:rPr>
              <a:t>Non-VAT issues</a:t>
            </a:r>
          </a:p>
        </p:txBody>
      </p:sp>
      <p:sp>
        <p:nvSpPr>
          <p:cNvPr id="14339" name="Rectangle 13"/>
          <p:cNvSpPr>
            <a:spLocks noGrp="1" noChangeArrowheads="1"/>
          </p:cNvSpPr>
          <p:nvPr>
            <p:ph type="subTitle" idx="1"/>
          </p:nvPr>
        </p:nvSpPr>
        <p:spPr bwMode="white">
          <a:xfrm>
            <a:off x="930275" y="4130675"/>
            <a:ext cx="7543800" cy="341313"/>
          </a:xfrm>
        </p:spPr>
        <p:txBody>
          <a:bodyPr/>
          <a:lstStyle/>
          <a:p>
            <a:pPr algn="r" eaLnBrk="1" hangingPunct="1"/>
            <a:r>
              <a:rPr lang="en-US" sz="1600" i="1" dirty="0" smtClean="0">
                <a:solidFill>
                  <a:schemeClr val="bg1"/>
                </a:solidFill>
                <a:latin typeface="Calibri" panose="020F0502020204030204" pitchFamily="34" charset="0"/>
              </a:rPr>
              <a:t>Standing  Committee on Finance </a:t>
            </a:r>
          </a:p>
        </p:txBody>
      </p:sp>
      <p:sp>
        <p:nvSpPr>
          <p:cNvPr id="14340" name="Rectangle 14"/>
          <p:cNvSpPr>
            <a:spLocks noChangeArrowheads="1"/>
          </p:cNvSpPr>
          <p:nvPr/>
        </p:nvSpPr>
        <p:spPr bwMode="white">
          <a:xfrm>
            <a:off x="777875" y="4548188"/>
            <a:ext cx="7696200" cy="304800"/>
          </a:xfrm>
          <a:prstGeom prst="rect">
            <a:avLst/>
          </a:prstGeom>
          <a:noFill/>
          <a:ln w="9525">
            <a:noFill/>
            <a:miter lim="800000"/>
            <a:headEnd/>
            <a:tailEnd/>
          </a:ln>
        </p:spPr>
        <p:txBody>
          <a:bodyPr/>
          <a:lstStyle/>
          <a:p>
            <a:pPr algn="r">
              <a:spcBef>
                <a:spcPct val="20000"/>
              </a:spcBef>
            </a:pPr>
            <a:r>
              <a:rPr lang="en-US" sz="1200" b="1" dirty="0" smtClean="0">
                <a:solidFill>
                  <a:schemeClr val="bg1"/>
                </a:solidFill>
                <a:latin typeface="Calibri" panose="020F0502020204030204" pitchFamily="34" charset="0"/>
                <a:ea typeface="Osaka"/>
                <a:cs typeface="Osaka"/>
              </a:rPr>
              <a:t>Presenters: </a:t>
            </a:r>
            <a:r>
              <a:rPr lang="en-US" sz="1200" b="1" smtClean="0">
                <a:solidFill>
                  <a:schemeClr val="bg1"/>
                </a:solidFill>
                <a:latin typeface="Calibri" panose="020F0502020204030204" pitchFamily="34" charset="0"/>
                <a:ea typeface="Osaka"/>
                <a:cs typeface="Osaka"/>
              </a:rPr>
              <a:t>National </a:t>
            </a:r>
            <a:r>
              <a:rPr lang="en-US" sz="1200" b="1" smtClean="0">
                <a:solidFill>
                  <a:schemeClr val="bg1"/>
                </a:solidFill>
                <a:latin typeface="Calibri" panose="020F0502020204030204" pitchFamily="34" charset="0"/>
                <a:ea typeface="Osaka"/>
                <a:cs typeface="Osaka"/>
              </a:rPr>
              <a:t>Treasury and SARS  </a:t>
            </a:r>
            <a:r>
              <a:rPr lang="en-US" sz="1200" b="1" dirty="0" smtClean="0">
                <a:solidFill>
                  <a:schemeClr val="bg1"/>
                </a:solidFill>
                <a:latin typeface="Calibri" panose="020F0502020204030204" pitchFamily="34" charset="0"/>
                <a:ea typeface="Osaka"/>
                <a:cs typeface="Osaka"/>
              </a:rPr>
              <a:t>| 13 September 2018</a:t>
            </a:r>
            <a:endParaRPr lang="en-US" sz="1200" dirty="0">
              <a:solidFill>
                <a:schemeClr val="bg1"/>
              </a:solidFill>
              <a:latin typeface="Calibri" panose="020F0502020204030204" pitchFamily="34" charset="0"/>
              <a:ea typeface="Osaka"/>
              <a:cs typeface="Osaka"/>
            </a:endParaRPr>
          </a:p>
        </p:txBody>
      </p:sp>
    </p:spTree>
    <p:extLst>
      <p:ext uri="{BB962C8B-B14F-4D97-AF65-F5344CB8AC3E}">
        <p14:creationId xmlns:p14="http://schemas.microsoft.com/office/powerpoint/2010/main" val="514861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524056" cy="838200"/>
          </a:xfrm>
        </p:spPr>
        <p:txBody>
          <a:bodyPr/>
          <a:lstStyle/>
          <a:p>
            <a:r>
              <a:rPr lang="en-US" dirty="0" smtClean="0"/>
              <a:t>VAT-driven legislative amendments including mitigation measures, and tabling of Bills</a:t>
            </a:r>
            <a:endParaRPr lang="en-US" dirty="0"/>
          </a:p>
        </p:txBody>
      </p:sp>
      <p:sp>
        <p:nvSpPr>
          <p:cNvPr id="3" name="Content Placeholder 2"/>
          <p:cNvSpPr>
            <a:spLocks noGrp="1"/>
          </p:cNvSpPr>
          <p:nvPr>
            <p:ph idx="1"/>
          </p:nvPr>
        </p:nvSpPr>
        <p:spPr>
          <a:xfrm>
            <a:off x="152400" y="1268760"/>
            <a:ext cx="8763000" cy="4454624"/>
          </a:xfrm>
        </p:spPr>
        <p:txBody>
          <a:bodyPr/>
          <a:lstStyle/>
          <a:p>
            <a:r>
              <a:rPr lang="en-US" sz="1800" dirty="0" smtClean="0"/>
              <a:t>VAT change from 14% to 15% dealt with in clause 9 s7 of VAT Act and consequential amendments to replace 14% by 15%</a:t>
            </a:r>
          </a:p>
          <a:p>
            <a:r>
              <a:rPr lang="en-US" sz="1800" dirty="0" smtClean="0"/>
              <a:t>Outstanding issue relates to zero-rated items, which will be dealt with by amending Schedule 2 Part B of VAT Act</a:t>
            </a:r>
          </a:p>
          <a:p>
            <a:pPr lvl="1"/>
            <a:r>
              <a:rPr lang="en-US" sz="1800" dirty="0" smtClean="0"/>
              <a:t>Response Doc on Independent Panel Report and comments received will be presented at hearing in week of 8 October or soon after </a:t>
            </a:r>
          </a:p>
          <a:p>
            <a:pPr lvl="1"/>
            <a:r>
              <a:rPr lang="en-US" sz="1800" dirty="0" smtClean="0"/>
              <a:t>Bill to be tabled on or before MTBPS, after response doc hearing </a:t>
            </a:r>
          </a:p>
          <a:p>
            <a:r>
              <a:rPr lang="en-US" sz="1800" dirty="0" smtClean="0"/>
              <a:t>Other mitigation measures on expenditure side will be dealt with in future appropriation bills, as announced in coming MTBPS or Budget</a:t>
            </a:r>
          </a:p>
          <a:p>
            <a:endParaRPr lang="en-US" sz="1800" dirty="0"/>
          </a:p>
          <a:p>
            <a:r>
              <a:rPr lang="en-US" sz="1800" dirty="0" smtClean="0"/>
              <a:t>Bills to be tabled at, or before the MTBPS, include the:</a:t>
            </a:r>
          </a:p>
          <a:p>
            <a:pPr lvl="1"/>
            <a:r>
              <a:rPr lang="en-US" sz="1800" dirty="0" smtClean="0"/>
              <a:t>The Rates and Monetary Amounts and Amendments of Revenue Laws Bill</a:t>
            </a:r>
          </a:p>
          <a:p>
            <a:pPr lvl="1"/>
            <a:r>
              <a:rPr lang="en-US" sz="1800" dirty="0" smtClean="0"/>
              <a:t>The Taxation Laws Amendment Bill (TLAB)</a:t>
            </a:r>
          </a:p>
          <a:p>
            <a:pPr lvl="1"/>
            <a:r>
              <a:rPr lang="en-US" sz="1800" dirty="0" smtClean="0"/>
              <a:t>The Tax Administration Laws Amendment Bill (TALAB)</a:t>
            </a:r>
          </a:p>
          <a:p>
            <a:pPr lvl="1"/>
            <a:r>
              <a:rPr lang="en-US" sz="1800" dirty="0" smtClean="0"/>
              <a:t>The Carbon Tax Bill</a:t>
            </a:r>
          </a:p>
          <a:p>
            <a:endParaRPr lang="en-US" sz="18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10</a:t>
            </a:fld>
            <a:endParaRPr lang="en-US" sz="1400" b="0">
              <a:solidFill>
                <a:schemeClr val="tx1"/>
              </a:solidFill>
              <a:latin typeface="+mn-lt"/>
            </a:endParaRPr>
          </a:p>
        </p:txBody>
      </p:sp>
    </p:spTree>
    <p:extLst>
      <p:ext uri="{BB962C8B-B14F-4D97-AF65-F5344CB8AC3E}">
        <p14:creationId xmlns:p14="http://schemas.microsoft.com/office/powerpoint/2010/main" val="1371934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Consultation process</a:t>
            </a:r>
            <a:endParaRPr lang="en-US" dirty="0"/>
          </a:p>
        </p:txBody>
      </p:sp>
      <p:sp>
        <p:nvSpPr>
          <p:cNvPr id="3" name="Content Placeholder 2"/>
          <p:cNvSpPr>
            <a:spLocks noGrp="1"/>
          </p:cNvSpPr>
          <p:nvPr>
            <p:ph idx="1"/>
          </p:nvPr>
        </p:nvSpPr>
        <p:spPr>
          <a:xfrm>
            <a:off x="152400" y="1295400"/>
            <a:ext cx="8763000" cy="5157936"/>
          </a:xfrm>
        </p:spPr>
        <p:txBody>
          <a:bodyPr/>
          <a:lstStyle/>
          <a:p>
            <a:pPr algn="just"/>
            <a:r>
              <a:rPr lang="en-ZA" sz="1400" dirty="0" smtClean="0"/>
              <a:t>The 2018 Draft Rates Bill contains tax proposals that were announced in the 2018 Annual National Budget such as increase </a:t>
            </a:r>
            <a:r>
              <a:rPr lang="en-ZA" sz="1400" dirty="0"/>
              <a:t>in the VAT rate from 14 per cent to 15 per cent, monetary adjustments to the personal income tax tables, customs and excise </a:t>
            </a:r>
            <a:r>
              <a:rPr lang="en-ZA" sz="1400" dirty="0" smtClean="0"/>
              <a:t>duties and other </a:t>
            </a:r>
            <a:r>
              <a:rPr lang="en-ZA" sz="1400" dirty="0"/>
              <a:t>tax </a:t>
            </a:r>
            <a:r>
              <a:rPr lang="en-ZA" sz="1400" dirty="0" smtClean="0"/>
              <a:t>instruments as well as consequential amendments to the </a:t>
            </a:r>
            <a:r>
              <a:rPr lang="en-GB" sz="1400" dirty="0" smtClean="0"/>
              <a:t>2018 </a:t>
            </a:r>
            <a:r>
              <a:rPr lang="en-GB" sz="1400" dirty="0"/>
              <a:t>Draft Regulations Prescribing Electronic </a:t>
            </a:r>
            <a:r>
              <a:rPr lang="en-GB" sz="1400" dirty="0" smtClean="0"/>
              <a:t>Services. </a:t>
            </a:r>
            <a:r>
              <a:rPr lang="en-ZA" sz="1400" dirty="0" smtClean="0"/>
              <a:t> </a:t>
            </a:r>
          </a:p>
          <a:p>
            <a:pPr algn="just"/>
            <a:r>
              <a:rPr lang="en-ZA" sz="1400" dirty="0"/>
              <a:t>The 2018 Draft Rates Bill  together with 2018 Draft Regulations Prescribing Electronic Services were first released for public comment on the same day as the Budget (21 February 2018).</a:t>
            </a:r>
          </a:p>
          <a:p>
            <a:pPr algn="just"/>
            <a:r>
              <a:rPr lang="en-ZA" sz="1400" dirty="0" smtClean="0"/>
              <a:t>The </a:t>
            </a:r>
            <a:r>
              <a:rPr lang="en-ZA" sz="1400" dirty="0"/>
              <a:t>National Treasury and SARS briefed the Standing Committee on Finance (</a:t>
            </a:r>
            <a:r>
              <a:rPr lang="en-ZA" sz="1400" dirty="0" err="1"/>
              <a:t>SCoF</a:t>
            </a:r>
            <a:r>
              <a:rPr lang="en-ZA" sz="1400" dirty="0"/>
              <a:t>) on the Draft Rates Bill on 25 April 2018. Public comments to the </a:t>
            </a:r>
            <a:r>
              <a:rPr lang="en-ZA" sz="1400" dirty="0" err="1"/>
              <a:t>SCoF</a:t>
            </a:r>
            <a:r>
              <a:rPr lang="en-ZA" sz="1400" dirty="0"/>
              <a:t> were presented at hearings that were held on 25 April 2018</a:t>
            </a:r>
            <a:r>
              <a:rPr lang="en-ZA" sz="1400" dirty="0" smtClean="0"/>
              <a:t>. National Treasury also received 11 written submissions specifically related to the Draft Rates Bill.</a:t>
            </a:r>
          </a:p>
          <a:p>
            <a:pPr algn="just"/>
            <a:r>
              <a:rPr lang="en-ZA" sz="1400" dirty="0" smtClean="0"/>
              <a:t>Following </a:t>
            </a:r>
            <a:r>
              <a:rPr lang="en-ZA" sz="1400" dirty="0"/>
              <a:t>the report of the </a:t>
            </a:r>
            <a:r>
              <a:rPr lang="en-ZA" sz="1400" dirty="0" err="1"/>
              <a:t>SCoF</a:t>
            </a:r>
            <a:r>
              <a:rPr lang="en-ZA" sz="1400" dirty="0"/>
              <a:t> and the Select Committee on Finance (compiled after public hearings) and the statement issued by the Cabinet on 28 February 2018, the Minister of Finance, through the Davis Tax Committee, appointed an independent panel of experts (the Panel) on 25 April 2018 to consider and review the list of zero rated food items.  </a:t>
            </a:r>
            <a:endParaRPr lang="en-ZA" sz="1400" dirty="0" smtClean="0"/>
          </a:p>
          <a:p>
            <a:pPr lvl="0" algn="just"/>
            <a:r>
              <a:rPr lang="en-US" sz="1400" dirty="0" smtClean="0"/>
              <a:t>With regard to 2018 </a:t>
            </a:r>
            <a:r>
              <a:rPr lang="en-ZA" sz="1400" dirty="0"/>
              <a:t>Draft Regulations Prescribing Electronic </a:t>
            </a:r>
            <a:r>
              <a:rPr lang="en-ZA" sz="1400" dirty="0" smtClean="0"/>
              <a:t>Services, </a:t>
            </a:r>
            <a:r>
              <a:rPr lang="en-US" sz="1400" dirty="0" smtClean="0"/>
              <a:t>National Treasury and SARS received </a:t>
            </a:r>
            <a:r>
              <a:rPr lang="en-US" sz="1400" dirty="0"/>
              <a:t>nine written comments from a range of stakeholders including non–resident </a:t>
            </a:r>
            <a:r>
              <a:rPr lang="en-US" sz="1400" dirty="0" smtClean="0"/>
              <a:t>taxpayers. On </a:t>
            </a:r>
            <a:r>
              <a:rPr lang="en-US" sz="1400" dirty="0"/>
              <a:t>25 May 2018, National Treasury and SARS </a:t>
            </a:r>
            <a:r>
              <a:rPr lang="en-US" sz="1400" dirty="0" smtClean="0"/>
              <a:t>held</a:t>
            </a:r>
            <a:r>
              <a:rPr lang="en-ZA" sz="1400" dirty="0"/>
              <a:t> </a:t>
            </a:r>
            <a:r>
              <a:rPr lang="en-ZA" sz="1400" dirty="0" smtClean="0"/>
              <a:t>workshops </a:t>
            </a:r>
            <a:r>
              <a:rPr lang="en-ZA" sz="1400" dirty="0"/>
              <a:t>with stakeholders to discuss their comments on the</a:t>
            </a:r>
            <a:r>
              <a:rPr lang="en-US" sz="1400" dirty="0" smtClean="0"/>
              <a:t> </a:t>
            </a:r>
            <a:r>
              <a:rPr lang="en-US" sz="1400" dirty="0"/>
              <a:t>2018 </a:t>
            </a:r>
            <a:r>
              <a:rPr lang="en-ZA" sz="1400" dirty="0"/>
              <a:t>Draft Regulations Prescribing Electronic </a:t>
            </a:r>
            <a:r>
              <a:rPr lang="en-ZA" sz="1400" dirty="0" smtClean="0"/>
              <a:t>Services.</a:t>
            </a:r>
          </a:p>
          <a:p>
            <a:pPr algn="just"/>
            <a:r>
              <a:rPr lang="en-ZA" sz="1400" dirty="0" smtClean="0"/>
              <a:t>This presentation responds to comments on the Draft Rates Bill that are not related to the increase in the VAT rate. It also includes comments on the Draft Rates Bill related to  consequential </a:t>
            </a:r>
            <a:r>
              <a:rPr lang="en-ZA" sz="1400" dirty="0"/>
              <a:t>amendments to the </a:t>
            </a:r>
            <a:r>
              <a:rPr lang="en-GB" sz="1400" dirty="0"/>
              <a:t>2018 Draft Regulations Prescribing Electronic Services. </a:t>
            </a:r>
            <a:r>
              <a:rPr lang="en-ZA" sz="1400" dirty="0"/>
              <a:t> </a:t>
            </a:r>
          </a:p>
          <a:p>
            <a:pPr algn="just"/>
            <a:endParaRPr lang="en-US"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a:t>
            </a:fld>
            <a:endParaRPr lang="en-US" sz="1400" b="0">
              <a:solidFill>
                <a:schemeClr val="tx1"/>
              </a:solidFill>
              <a:latin typeface="+mn-lt"/>
            </a:endParaRPr>
          </a:p>
        </p:txBody>
      </p:sp>
    </p:spTree>
    <p:extLst>
      <p:ext uri="{BB962C8B-B14F-4D97-AF65-F5344CB8AC3E}">
        <p14:creationId xmlns:p14="http://schemas.microsoft.com/office/powerpoint/2010/main" val="2901613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income taxes</a:t>
            </a:r>
            <a:endParaRPr lang="en-US" dirty="0"/>
          </a:p>
        </p:txBody>
      </p:sp>
      <p:sp>
        <p:nvSpPr>
          <p:cNvPr id="3" name="Content Placeholder 2"/>
          <p:cNvSpPr>
            <a:spLocks noGrp="1"/>
          </p:cNvSpPr>
          <p:nvPr>
            <p:ph idx="1"/>
          </p:nvPr>
        </p:nvSpPr>
        <p:spPr>
          <a:xfrm>
            <a:off x="201488" y="1161256"/>
            <a:ext cx="8763000" cy="4572000"/>
          </a:xfrm>
        </p:spPr>
        <p:txBody>
          <a:bodyPr/>
          <a:lstStyle/>
          <a:p>
            <a:pPr marL="0" indent="0">
              <a:buNone/>
            </a:pPr>
            <a:r>
              <a:rPr lang="en-ZA" sz="1400" b="1" i="1" u="sng" dirty="0" smtClean="0"/>
              <a:t>Comment:</a:t>
            </a:r>
            <a:r>
              <a:rPr lang="en-ZA" sz="1400" b="1" u="sng" dirty="0" smtClean="0"/>
              <a:t> </a:t>
            </a:r>
            <a:endParaRPr lang="en-US" sz="1400" dirty="0" smtClean="0"/>
          </a:p>
          <a:p>
            <a:r>
              <a:rPr lang="en-US" sz="1400" dirty="0" smtClean="0"/>
              <a:t>The tax burden on individuals is very high in South Africa. Ordinary workers who earn R305 000 and above face abnormally high tax levels, especially after including fuel levies and other indirect taxes. Propose a standard tax rate on personal incomes of 30% for all persons who earn up to R1 million, with an additional 25% on incomes above that level.</a:t>
            </a:r>
          </a:p>
          <a:p>
            <a:pPr marL="0" indent="0">
              <a:buNone/>
            </a:pPr>
            <a:r>
              <a:rPr lang="en-US" sz="1400" b="1" i="1" u="sng" dirty="0"/>
              <a:t>Response:</a:t>
            </a:r>
          </a:p>
          <a:p>
            <a:r>
              <a:rPr lang="en-US" sz="1400" dirty="0" smtClean="0"/>
              <a:t>Page 49 of the 2018 Budget Review provides a distributional breakdown of expected personal income tax payments for the 2018/19 fiscal year. The table shows South Africa’s personal income tax system is highly progressive, with over 25 per cent of personal income taxes being collected from around 110 000 individuals who earn over R1.5 million. In contrast, around 10.8 million individuals earn less than R250 000 and contribute 8.6 per cent of personal income tax revenue. Moving to a flat tax of 30 per cent across much of the distribution would lessen the progressivity, and unless there is a high tax free threshold this would most likely lower tax revenues. </a:t>
            </a:r>
          </a:p>
          <a:p>
            <a:pPr marL="0" indent="0">
              <a:buNone/>
            </a:pPr>
            <a:r>
              <a:rPr lang="en-ZA" sz="1400" b="1" i="1" u="sng" dirty="0" smtClean="0"/>
              <a:t>Comment</a:t>
            </a:r>
            <a:r>
              <a:rPr lang="en-ZA" sz="1400" b="1" i="1" u="sng" dirty="0"/>
              <a:t>:</a:t>
            </a:r>
            <a:r>
              <a:rPr lang="en-ZA" sz="1400" b="1" u="sng" dirty="0"/>
              <a:t> </a:t>
            </a:r>
            <a:endParaRPr lang="en-US" sz="1400" dirty="0" smtClean="0"/>
          </a:p>
          <a:p>
            <a:r>
              <a:rPr lang="en-US" sz="1400" dirty="0" smtClean="0"/>
              <a:t>South Africa is highly dependent on personal income taxes, especially from those in the higher brackets. Instead of raising personal income taxes and indirect taxes, the main contributor to reducing the deficit should be improvement in the efficiency of government expenditure. No additional personal income tax increases should be considered after the increases in the past decade.</a:t>
            </a:r>
          </a:p>
          <a:p>
            <a:pPr marL="0" indent="0">
              <a:buNone/>
            </a:pPr>
            <a:r>
              <a:rPr lang="en-US" sz="1400" b="1" i="1" u="sng" dirty="0"/>
              <a:t>Response</a:t>
            </a:r>
            <a:r>
              <a:rPr lang="en-US" sz="1400" b="1" i="1" u="sng" dirty="0" smtClean="0"/>
              <a:t>:</a:t>
            </a:r>
            <a:endParaRPr lang="en-US" sz="1400" dirty="0" smtClean="0"/>
          </a:p>
          <a:p>
            <a:r>
              <a:rPr lang="en-US" sz="1400" dirty="0" smtClean="0"/>
              <a:t>The 2018 Budget Review alluded to the fact that the tax burden on individuals has been increasing years, and this was one of the reasons behind the increase in the VAT rate. Government is committed to improving efficiencies, but no commitment can be made to not increase taxes in future.</a:t>
            </a:r>
            <a:endParaRPr lang="en-US"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a:t>
            </a:fld>
            <a:endParaRPr lang="en-US" sz="1400" b="0">
              <a:solidFill>
                <a:schemeClr val="tx1"/>
              </a:solidFill>
              <a:latin typeface="+mn-lt"/>
            </a:endParaRPr>
          </a:p>
        </p:txBody>
      </p:sp>
    </p:spTree>
    <p:extLst>
      <p:ext uri="{BB962C8B-B14F-4D97-AF65-F5344CB8AC3E}">
        <p14:creationId xmlns:p14="http://schemas.microsoft.com/office/powerpoint/2010/main" val="421143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Estate duty rates</a:t>
            </a:r>
            <a:endParaRPr lang="en-US" dirty="0"/>
          </a:p>
        </p:txBody>
      </p:sp>
      <p:sp>
        <p:nvSpPr>
          <p:cNvPr id="3" name="Content Placeholder 2"/>
          <p:cNvSpPr>
            <a:spLocks noGrp="1"/>
          </p:cNvSpPr>
          <p:nvPr>
            <p:ph idx="1"/>
          </p:nvPr>
        </p:nvSpPr>
        <p:spPr>
          <a:xfrm>
            <a:off x="152400" y="1124744"/>
            <a:ext cx="8763000" cy="4572000"/>
          </a:xfrm>
        </p:spPr>
        <p:txBody>
          <a:bodyPr/>
          <a:lstStyle/>
          <a:p>
            <a:pPr marL="0" indent="0">
              <a:buNone/>
            </a:pPr>
            <a:r>
              <a:rPr lang="en-ZA" sz="1400" b="1" i="1" u="sng" dirty="0"/>
              <a:t>Comment:</a:t>
            </a:r>
            <a:r>
              <a:rPr lang="en-ZA" sz="1400" b="1" u="sng" dirty="0"/>
              <a:t> </a:t>
            </a:r>
            <a:endParaRPr lang="en-US" sz="1400" dirty="0" smtClean="0"/>
          </a:p>
          <a:p>
            <a:r>
              <a:rPr lang="en-US" sz="1400" dirty="0" smtClean="0"/>
              <a:t>The high costs of living and high costs of land and accommodation make it difficult for ordinary South Africans to save for retirement. Estate duty should be reduced to allow ordinary citizens to acquire property without the burden of estate duties. No estate duty should be payable where 50% or more goes to a spouse or other natural person. </a:t>
            </a:r>
          </a:p>
          <a:p>
            <a:pPr marL="0" indent="0">
              <a:buNone/>
            </a:pPr>
            <a:r>
              <a:rPr lang="en-ZA" sz="1400" b="1" i="1" u="sng" dirty="0" smtClean="0"/>
              <a:t>Response:</a:t>
            </a:r>
            <a:r>
              <a:rPr lang="en-ZA" sz="1400" b="1" u="sng" dirty="0" smtClean="0"/>
              <a:t> </a:t>
            </a:r>
            <a:endParaRPr lang="en-US" sz="1400" dirty="0" smtClean="0"/>
          </a:p>
          <a:p>
            <a:r>
              <a:rPr lang="en-US" sz="1400" dirty="0"/>
              <a:t>The </a:t>
            </a:r>
            <a:r>
              <a:rPr lang="en-US" sz="1400" dirty="0" smtClean="0"/>
              <a:t>estate duty abatement of R3.5 million, alongside a R2 million capital gains tax exclusion on the disposal of a primary residence (which can occur on passing), should mitigate the impact of estate duty for lower income households. Additionally, transfers to a spouse upon death are not subject to estate duty, however the DTC report on </a:t>
            </a:r>
            <a:r>
              <a:rPr lang="en-US" sz="1400" dirty="0"/>
              <a:t>E</a:t>
            </a:r>
            <a:r>
              <a:rPr lang="en-US" sz="1400" dirty="0" smtClean="0"/>
              <a:t>state Duty does suggest that this should be reviewed.</a:t>
            </a:r>
          </a:p>
          <a:p>
            <a:pPr marL="0" indent="0">
              <a:buNone/>
            </a:pPr>
            <a:r>
              <a:rPr lang="en-ZA" sz="1400" b="1" i="1" u="sng" dirty="0" smtClean="0"/>
              <a:t>Comment</a:t>
            </a:r>
            <a:r>
              <a:rPr lang="en-ZA" sz="1400" b="1" i="1" u="sng" dirty="0"/>
              <a:t>:</a:t>
            </a:r>
            <a:r>
              <a:rPr lang="en-ZA" sz="1400" b="1" u="sng" dirty="0"/>
              <a:t> </a:t>
            </a:r>
            <a:endParaRPr lang="en-US" sz="1400" dirty="0" smtClean="0"/>
          </a:p>
          <a:p>
            <a:r>
              <a:rPr lang="en-US" sz="1400" dirty="0" smtClean="0"/>
              <a:t>The higher estate duty rate of 25% will incentivize capital flight from South Africa. The implementation is also dependent on the administrative capacity of the Masters Office and SARS, which is lacking. Measures should be put in place to ensure the Estate Duty is not avoided. Consideration should also be given to a wealth tax to contribute to the </a:t>
            </a:r>
            <a:r>
              <a:rPr lang="en-US" sz="1400" dirty="0" err="1" smtClean="0"/>
              <a:t>fiscus</a:t>
            </a:r>
            <a:r>
              <a:rPr lang="en-US" sz="1400" dirty="0" smtClean="0"/>
              <a:t> and address injustices of the past, this may be simpler than Estate Duty.</a:t>
            </a:r>
          </a:p>
          <a:p>
            <a:pPr marL="0" indent="0">
              <a:buNone/>
            </a:pPr>
            <a:r>
              <a:rPr lang="en-ZA" sz="1400" b="1" i="1" u="sng" dirty="0"/>
              <a:t>Response:</a:t>
            </a:r>
            <a:r>
              <a:rPr lang="en-ZA" sz="1400" b="1" u="sng" dirty="0"/>
              <a:t> </a:t>
            </a:r>
            <a:endParaRPr lang="en-ZA" sz="1400" b="1" u="sng" dirty="0" smtClean="0"/>
          </a:p>
          <a:p>
            <a:r>
              <a:rPr lang="en-ZA" sz="1400" dirty="0" smtClean="0"/>
              <a:t>The higher rate of estate duty should have a minimal impact on administration as the exact same administrative process applies, but the only difference is a change in the calculation of tax to be paid. A number of measures have been introduced in recent years to reduce avoidance, such as through retirement annuity funds or interest free loans to trusts. The DTC report on wealth taxes is currently being reviewed by government, however it is unlikely that a wealth tax would be simpler than estate duty.</a:t>
            </a:r>
            <a:endParaRPr lang="en-US" sz="1400" dirty="0"/>
          </a:p>
          <a:p>
            <a:endParaRPr lang="en-US"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a:t>
            </a:fld>
            <a:endParaRPr lang="en-US" sz="1400" b="0">
              <a:solidFill>
                <a:schemeClr val="tx1"/>
              </a:solidFill>
              <a:latin typeface="+mn-lt"/>
            </a:endParaRPr>
          </a:p>
        </p:txBody>
      </p:sp>
    </p:spTree>
    <p:extLst>
      <p:ext uri="{BB962C8B-B14F-4D97-AF65-F5344CB8AC3E}">
        <p14:creationId xmlns:p14="http://schemas.microsoft.com/office/powerpoint/2010/main" val="1339073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Excise duties on tobacco and alcohol</a:t>
            </a:r>
            <a:endParaRPr lang="en-US" dirty="0"/>
          </a:p>
        </p:txBody>
      </p:sp>
      <p:sp>
        <p:nvSpPr>
          <p:cNvPr id="3" name="Content Placeholder 2"/>
          <p:cNvSpPr>
            <a:spLocks noGrp="1"/>
          </p:cNvSpPr>
          <p:nvPr>
            <p:ph idx="1"/>
          </p:nvPr>
        </p:nvSpPr>
        <p:spPr>
          <a:xfrm>
            <a:off x="152400" y="1151384"/>
            <a:ext cx="8763000" cy="5013920"/>
          </a:xfrm>
        </p:spPr>
        <p:txBody>
          <a:bodyPr/>
          <a:lstStyle/>
          <a:p>
            <a:pPr marL="0" indent="0">
              <a:buNone/>
            </a:pPr>
            <a:r>
              <a:rPr lang="en-ZA" sz="1500" b="1" i="1" u="sng" dirty="0"/>
              <a:t>Comment:</a:t>
            </a:r>
            <a:r>
              <a:rPr lang="en-ZA" sz="1500" b="1" u="sng" dirty="0"/>
              <a:t> </a:t>
            </a:r>
            <a:endParaRPr lang="en-US" sz="1500" dirty="0" smtClean="0"/>
          </a:p>
          <a:p>
            <a:r>
              <a:rPr lang="en-US" sz="1500" dirty="0" smtClean="0"/>
              <a:t>Since 2010, increases in tobacco taxation have become less effective in decreasing tobacco consumption since the pass-through is lower. A 6 to 10 per cent increase is not likely to have a large effect on tobacco consumption, as the excise duty and VAT remain at around 50 per cent of the price. Evidence suggests that a greater deterrent to tobacco consumption would be an increase in the taxes to around 70 per cent of the retail selling price of tobacco. A similar argument applies for alcohol.</a:t>
            </a:r>
          </a:p>
          <a:p>
            <a:pPr marL="0" indent="0">
              <a:buNone/>
            </a:pPr>
            <a:r>
              <a:rPr lang="en-ZA" sz="1500" b="1" i="1" u="sng" dirty="0" smtClean="0"/>
              <a:t>Response:</a:t>
            </a:r>
          </a:p>
          <a:p>
            <a:r>
              <a:rPr lang="en-ZA" sz="1500" dirty="0" smtClean="0"/>
              <a:t>NT is not necessarily opposed to increasing the excise incidence on tobacco but this has to be done in as a gradual process complimented with enforcement to ensure that the increases do not fuel illicit trade in tobacco products</a:t>
            </a:r>
            <a:endParaRPr lang="en-US" sz="1500" dirty="0" smtClean="0"/>
          </a:p>
          <a:p>
            <a:pPr marL="0" indent="0">
              <a:buNone/>
            </a:pPr>
            <a:r>
              <a:rPr lang="en-ZA" sz="1500" b="1" i="1" u="sng" dirty="0"/>
              <a:t>Comment:</a:t>
            </a:r>
            <a:r>
              <a:rPr lang="en-ZA" sz="1500" b="1" u="sng" dirty="0"/>
              <a:t> </a:t>
            </a:r>
            <a:endParaRPr lang="en-US" sz="1500" dirty="0" smtClean="0"/>
          </a:p>
          <a:p>
            <a:r>
              <a:rPr lang="en-US" sz="1500" dirty="0" smtClean="0"/>
              <a:t>Additional revenues from excise duties on tobacco and alcohol should be channeled towards health promotion and preventative efforts to reduce the high burden of disease caused by harmful substances. </a:t>
            </a:r>
          </a:p>
          <a:p>
            <a:pPr marL="0" indent="0">
              <a:buNone/>
            </a:pPr>
            <a:r>
              <a:rPr lang="en-ZA" sz="1500" b="1" i="1" u="sng" dirty="0"/>
              <a:t>Response:</a:t>
            </a:r>
          </a:p>
          <a:p>
            <a:r>
              <a:rPr lang="en-ZA" sz="1500" dirty="0" smtClean="0"/>
              <a:t>It is considered poor public finance policy to ring-fence revenues for specific purposes, however funds are made available through the normal budgetary process  to the National Department of Health for </a:t>
            </a:r>
            <a:r>
              <a:rPr lang="en-ZA" sz="1500" dirty="0"/>
              <a:t>h</a:t>
            </a:r>
            <a:r>
              <a:rPr lang="en-ZA" sz="1500" dirty="0" smtClean="0"/>
              <a:t>ealth promotion.  </a:t>
            </a:r>
            <a:r>
              <a:rPr lang="en-ZA" sz="1500" b="1" u="sng" dirty="0" smtClean="0"/>
              <a:t> </a:t>
            </a:r>
            <a:endParaRPr lang="en-US" sz="1500" dirty="0"/>
          </a:p>
          <a:p>
            <a:endParaRPr lang="en-US" sz="15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5</a:t>
            </a:fld>
            <a:endParaRPr lang="en-US" sz="1400" b="0">
              <a:solidFill>
                <a:schemeClr val="tx1"/>
              </a:solidFill>
              <a:latin typeface="+mn-lt"/>
            </a:endParaRPr>
          </a:p>
        </p:txBody>
      </p:sp>
    </p:spTree>
    <p:extLst>
      <p:ext uri="{BB962C8B-B14F-4D97-AF65-F5344CB8AC3E}">
        <p14:creationId xmlns:p14="http://schemas.microsoft.com/office/powerpoint/2010/main" val="2318935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12088" cy="838200"/>
          </a:xfrm>
        </p:spPr>
        <p:txBody>
          <a:bodyPr/>
          <a:lstStyle/>
          <a:p>
            <a:r>
              <a:rPr lang="en-US" dirty="0" smtClean="0"/>
              <a:t>Retirement lump sum taxes and land use taxes</a:t>
            </a:r>
            <a:endParaRPr lang="en-US" dirty="0"/>
          </a:p>
        </p:txBody>
      </p:sp>
      <p:sp>
        <p:nvSpPr>
          <p:cNvPr id="3" name="Content Placeholder 2"/>
          <p:cNvSpPr>
            <a:spLocks noGrp="1"/>
          </p:cNvSpPr>
          <p:nvPr>
            <p:ph idx="1"/>
          </p:nvPr>
        </p:nvSpPr>
        <p:spPr>
          <a:xfrm>
            <a:off x="176944" y="1099913"/>
            <a:ext cx="8763000" cy="5148064"/>
          </a:xfrm>
        </p:spPr>
        <p:txBody>
          <a:bodyPr/>
          <a:lstStyle/>
          <a:p>
            <a:pPr marL="0" indent="0">
              <a:buNone/>
            </a:pPr>
            <a:r>
              <a:rPr lang="en-ZA" sz="1400" b="1" i="1" u="sng" dirty="0"/>
              <a:t>Comment:</a:t>
            </a:r>
            <a:r>
              <a:rPr lang="en-ZA" sz="1400" b="1" u="sng" dirty="0"/>
              <a:t> </a:t>
            </a:r>
            <a:endParaRPr lang="en-US" sz="1400" dirty="0" smtClean="0"/>
          </a:p>
          <a:p>
            <a:r>
              <a:rPr lang="en-US" sz="1400" dirty="0" smtClean="0"/>
              <a:t>There should not be a progressive rate of tax on lump sum payments, as it impoverishes workers. Propose instead a 20% standard rate on lump sums up to R1.5 million, and an additional 15% on amounts above that level. </a:t>
            </a:r>
          </a:p>
          <a:p>
            <a:pPr marL="0" indent="0">
              <a:buNone/>
            </a:pPr>
            <a:r>
              <a:rPr lang="en-ZA" sz="1400" b="1" i="1" u="sng" dirty="0"/>
              <a:t>Response</a:t>
            </a:r>
            <a:r>
              <a:rPr lang="en-ZA" sz="1400" b="1" i="1" u="sng" dirty="0" smtClean="0"/>
              <a:t>:</a:t>
            </a:r>
          </a:p>
          <a:p>
            <a:r>
              <a:rPr lang="en-US" sz="1400" dirty="0" smtClean="0"/>
              <a:t>There are two tax tables on lump sums from retirement funds, the withdrawal lump sum tax table (applied to amounts taken out before retirement) has a higher tax effective tax rate to try and discourage withdrawals before retirement. The lump sum tax table on retirement has a much lower tax rate, and the tax free portion was increases substantially from R315 000 to R500 000 from 1 March 2014 to lower the impact of tax for lower income retirees. </a:t>
            </a:r>
          </a:p>
          <a:p>
            <a:pPr marL="0" indent="0">
              <a:buNone/>
            </a:pPr>
            <a:r>
              <a:rPr lang="en-ZA" sz="1400" b="1" i="1" u="sng" dirty="0"/>
              <a:t>Comment:</a:t>
            </a:r>
            <a:r>
              <a:rPr lang="en-ZA" sz="1400" b="1" u="sng" dirty="0"/>
              <a:t> </a:t>
            </a:r>
            <a:endParaRPr lang="en-US" sz="1400" dirty="0"/>
          </a:p>
          <a:p>
            <a:r>
              <a:rPr lang="en-US" sz="1400" dirty="0" smtClean="0"/>
              <a:t>The Constitution </a:t>
            </a:r>
            <a:r>
              <a:rPr lang="en-US" sz="1400" dirty="0"/>
              <a:t>requires that the taxing power not be used in </a:t>
            </a:r>
            <a:r>
              <a:rPr lang="en-US" sz="1400" dirty="0" smtClean="0"/>
              <a:t>economically destructive ways. Income </a:t>
            </a:r>
            <a:r>
              <a:rPr lang="en-US" sz="1400" dirty="0"/>
              <a:t>taxes and value-added </a:t>
            </a:r>
            <a:r>
              <a:rPr lang="en-US" sz="1400" dirty="0" smtClean="0"/>
              <a:t>taxes create large deadweight losses by reducing entrepreneurial activity and the incentive to work. These harmful taxes should </a:t>
            </a:r>
            <a:r>
              <a:rPr lang="en-US" sz="1400" dirty="0"/>
              <a:t>gradually be replaced with a land-use </a:t>
            </a:r>
            <a:r>
              <a:rPr lang="en-US" sz="1400" dirty="0" smtClean="0"/>
              <a:t>tax, which are not harmful as they do not distort economic activity. </a:t>
            </a:r>
            <a:endParaRPr lang="en-US" sz="1400" dirty="0"/>
          </a:p>
          <a:p>
            <a:pPr marL="0" indent="0">
              <a:buNone/>
            </a:pPr>
            <a:r>
              <a:rPr lang="en-ZA" sz="1400" b="1" i="1" u="sng" dirty="0"/>
              <a:t>Response:</a:t>
            </a:r>
          </a:p>
          <a:p>
            <a:r>
              <a:rPr lang="en-ZA" sz="1400" dirty="0" smtClean="0"/>
              <a:t>National Treasury recognises the potential improvements in efficiency from land taxes (and property), as highlighted in the OECD report “Taxation and Economic Growth”. Land is an immobile form of capital, which can increase in value due to public expenditures to improve nearby infrastructure. National Treasury has been holding and attending workshops to explore this topic. </a:t>
            </a:r>
            <a:r>
              <a:rPr lang="en-US" sz="1400" dirty="0" smtClean="0"/>
              <a:t>There are important practical and inter-governmental arrangements that need to be explored further. </a:t>
            </a:r>
            <a:r>
              <a:rPr lang="en-US" sz="1400" dirty="0"/>
              <a:t>The instrument can potentially improve the efficiency of the tax system, but is unlikely to be a sufficient source of revenue to substitute all other tax instruments. </a:t>
            </a:r>
          </a:p>
          <a:p>
            <a:endParaRPr lang="en-US"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6</a:t>
            </a:fld>
            <a:endParaRPr lang="en-US" sz="1400" b="0">
              <a:solidFill>
                <a:schemeClr val="tx1"/>
              </a:solidFill>
              <a:latin typeface="+mn-lt"/>
            </a:endParaRPr>
          </a:p>
        </p:txBody>
      </p:sp>
    </p:spTree>
    <p:extLst>
      <p:ext uri="{BB962C8B-B14F-4D97-AF65-F5344CB8AC3E}">
        <p14:creationId xmlns:p14="http://schemas.microsoft.com/office/powerpoint/2010/main" val="317228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2656"/>
            <a:ext cx="8812088" cy="509736"/>
          </a:xfrm>
        </p:spPr>
        <p:txBody>
          <a:bodyPr/>
          <a:lstStyle/>
          <a:p>
            <a:r>
              <a:rPr lang="en-US" sz="2800" dirty="0" smtClean="0"/>
              <a:t>2018 Draft Regulations Prescribing E-services</a:t>
            </a:r>
            <a:endParaRPr lang="en-US" sz="2800" dirty="0"/>
          </a:p>
        </p:txBody>
      </p:sp>
      <p:sp>
        <p:nvSpPr>
          <p:cNvPr id="3" name="Content Placeholder 2"/>
          <p:cNvSpPr>
            <a:spLocks noGrp="1"/>
          </p:cNvSpPr>
          <p:nvPr>
            <p:ph idx="1"/>
          </p:nvPr>
        </p:nvSpPr>
        <p:spPr>
          <a:xfrm>
            <a:off x="152400" y="1161256"/>
            <a:ext cx="8763000" cy="5004048"/>
          </a:xfrm>
        </p:spPr>
        <p:txBody>
          <a:bodyPr/>
          <a:lstStyle/>
          <a:p>
            <a:pPr marL="0" lvl="1" indent="0">
              <a:buNone/>
            </a:pPr>
            <a:r>
              <a:rPr lang="en-GB" sz="1400" b="1" dirty="0"/>
              <a:t> </a:t>
            </a:r>
            <a:r>
              <a:rPr lang="en-GB" sz="1400" b="1" dirty="0" smtClean="0"/>
              <a:t>Implementation date for the proposed Draft Regulations Prescribing E-services</a:t>
            </a:r>
          </a:p>
          <a:p>
            <a:pPr marL="0" lvl="1" indent="0">
              <a:buNone/>
            </a:pPr>
            <a:r>
              <a:rPr lang="en-GB" sz="1400" b="1" i="1" u="sng" dirty="0" smtClean="0"/>
              <a:t>Comment</a:t>
            </a:r>
            <a:r>
              <a:rPr lang="en-GB" sz="1400" b="1" i="1" u="sng" dirty="0"/>
              <a:t>: </a:t>
            </a:r>
          </a:p>
          <a:p>
            <a:r>
              <a:rPr lang="en-GB" sz="1400" dirty="0"/>
              <a:t>The </a:t>
            </a:r>
            <a:r>
              <a:rPr lang="en-GB" sz="1400" dirty="0" smtClean="0"/>
              <a:t>implementation date for the Draft Regulations </a:t>
            </a:r>
            <a:r>
              <a:rPr lang="en-GB" sz="1400" dirty="0"/>
              <a:t>of 1 October 2018 </a:t>
            </a:r>
            <a:r>
              <a:rPr lang="en-GB" sz="1400" dirty="0" smtClean="0"/>
              <a:t>proposed in </a:t>
            </a:r>
            <a:r>
              <a:rPr lang="en-GB" sz="1400" dirty="0"/>
              <a:t>the 2018 Draft Rates Bill </a:t>
            </a:r>
            <a:r>
              <a:rPr lang="en-GB" sz="1400" dirty="0" smtClean="0"/>
              <a:t>is </a:t>
            </a:r>
            <a:r>
              <a:rPr lang="en-GB" sz="1400" dirty="0"/>
              <a:t>too soon. Businesses require time to adjust their systems for purposes of implementation of the proposed Draft Regulations prescribing E-Services.</a:t>
            </a:r>
            <a:r>
              <a:rPr lang="en-GB" sz="1400" b="1" dirty="0"/>
              <a:t> </a:t>
            </a:r>
          </a:p>
          <a:p>
            <a:pPr marL="0" lvl="1" indent="0">
              <a:buNone/>
            </a:pPr>
            <a:r>
              <a:rPr lang="en-GB" sz="1400" b="1" i="1" u="sng" dirty="0" smtClean="0"/>
              <a:t>Response:</a:t>
            </a:r>
            <a:r>
              <a:rPr lang="en-GB" sz="1400" i="1" u="sng" dirty="0" smtClean="0"/>
              <a:t> </a:t>
            </a:r>
          </a:p>
          <a:p>
            <a:r>
              <a:rPr lang="en-GB" sz="1400" b="1" dirty="0" smtClean="0"/>
              <a:t> </a:t>
            </a:r>
            <a:r>
              <a:rPr lang="en-GB" sz="1400" dirty="0"/>
              <a:t>It is proposed that </a:t>
            </a:r>
            <a:r>
              <a:rPr lang="en-GB" sz="1400" dirty="0" smtClean="0"/>
              <a:t>changes be made in the 2018 Draft Rates Bill and the implementation date for the proposed </a:t>
            </a:r>
            <a:r>
              <a:rPr lang="en-GB" sz="1400" dirty="0"/>
              <a:t>Draft Regulations prescribing </a:t>
            </a:r>
            <a:r>
              <a:rPr lang="en-GB" sz="1400" dirty="0" smtClean="0"/>
              <a:t>E-Services be </a:t>
            </a:r>
            <a:r>
              <a:rPr lang="en-GB" sz="1400" dirty="0"/>
              <a:t>moved to the 01 April 2019 to allow sufficient time to businesses to make the required adjustments. </a:t>
            </a:r>
            <a:endParaRPr lang="en-ZA" sz="1400" dirty="0"/>
          </a:p>
          <a:p>
            <a:pPr marL="0" lvl="1" indent="0">
              <a:buNone/>
            </a:pPr>
            <a:r>
              <a:rPr lang="en-GB" sz="1400" b="1" dirty="0" smtClean="0"/>
              <a:t>Registration threshold for E-services</a:t>
            </a:r>
          </a:p>
          <a:p>
            <a:pPr marL="0" indent="0">
              <a:buNone/>
            </a:pPr>
            <a:r>
              <a:rPr lang="en-GB" sz="1400" b="1" i="1" u="sng" dirty="0" smtClean="0"/>
              <a:t>Comment</a:t>
            </a:r>
            <a:r>
              <a:rPr lang="en-GB" sz="1400" b="1" i="1" u="sng" dirty="0"/>
              <a:t>: </a:t>
            </a:r>
            <a:endParaRPr lang="en-GB" sz="1400" b="1" i="1" u="sng" dirty="0" smtClean="0"/>
          </a:p>
          <a:p>
            <a:pPr algn="just"/>
            <a:r>
              <a:rPr lang="en-GB" sz="1400" dirty="0" smtClean="0"/>
              <a:t>In view </a:t>
            </a:r>
            <a:r>
              <a:rPr lang="en-GB" sz="1400" dirty="0"/>
              <a:t>of the proposed broadening of the definition of electronic services, it is expected that a substantial number of foreign suppliers will be required to register for VAT in South Africa, especially given the current R50 000 VAT registration threshold for electronic services</a:t>
            </a:r>
            <a:r>
              <a:rPr lang="en-GB" sz="1400" dirty="0" smtClean="0"/>
              <a:t>. The industry proposes that </a:t>
            </a:r>
            <a:r>
              <a:rPr lang="en-GB" sz="1400" dirty="0"/>
              <a:t>the current VAT registration threshold for electronic services be increased from R50, 000 to R1 million, which would then align it to the domestic compulsory VAT registration threshold.  </a:t>
            </a:r>
            <a:endParaRPr lang="en-ZA" sz="1400" dirty="0"/>
          </a:p>
          <a:p>
            <a:pPr marL="0" indent="0">
              <a:buNone/>
            </a:pPr>
            <a:r>
              <a:rPr lang="en-GB" sz="1400" b="1" i="1" u="sng" dirty="0"/>
              <a:t>Response</a:t>
            </a:r>
            <a:r>
              <a:rPr lang="en-ZA" sz="1400" b="1" u="sng" dirty="0" smtClean="0"/>
              <a:t>:</a:t>
            </a:r>
          </a:p>
          <a:p>
            <a:r>
              <a:rPr lang="en-ZA" sz="1400" dirty="0" smtClean="0"/>
              <a:t> </a:t>
            </a:r>
            <a:r>
              <a:rPr lang="en-ZA" sz="1400" dirty="0"/>
              <a:t>It is proposed that </a:t>
            </a:r>
            <a:r>
              <a:rPr lang="en-ZA" sz="1400" dirty="0" smtClean="0"/>
              <a:t>changes be made in the 2018 Draft Rates Bill so that the </a:t>
            </a:r>
            <a:r>
              <a:rPr lang="en-ZA" sz="1400" dirty="0"/>
              <a:t>registration threshold for the purposes of </a:t>
            </a:r>
            <a:r>
              <a:rPr lang="en-GB" sz="1400" dirty="0"/>
              <a:t>electronic </a:t>
            </a:r>
            <a:r>
              <a:rPr lang="en-GB" sz="1400" dirty="0" smtClean="0"/>
              <a:t>services be </a:t>
            </a:r>
            <a:r>
              <a:rPr lang="en-GB" sz="1400" dirty="0"/>
              <a:t>aligned with the registration threshold for domestic supplies and be increased from R50 000 to R1 million.   </a:t>
            </a:r>
            <a:endParaRPr lang="en-GB" sz="1400" dirty="0" smtClean="0"/>
          </a:p>
          <a:p>
            <a:pPr marL="0" lvl="1" indent="0">
              <a:buNone/>
            </a:pPr>
            <a:r>
              <a:rPr lang="en-GB" sz="1400" dirty="0" smtClean="0"/>
              <a:t> </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7</a:t>
            </a:fld>
            <a:endParaRPr lang="en-US" sz="1400" b="0">
              <a:solidFill>
                <a:schemeClr val="tx1"/>
              </a:solidFill>
              <a:latin typeface="+mn-lt"/>
            </a:endParaRPr>
          </a:p>
        </p:txBody>
      </p:sp>
    </p:spTree>
    <p:extLst>
      <p:ext uri="{BB962C8B-B14F-4D97-AF65-F5344CB8AC3E}">
        <p14:creationId xmlns:p14="http://schemas.microsoft.com/office/powerpoint/2010/main" val="951885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Carbon Tax Bill 2018 Update </a:t>
            </a:r>
            <a:endParaRPr lang="en-ZA" dirty="0"/>
          </a:p>
        </p:txBody>
      </p:sp>
      <p:sp>
        <p:nvSpPr>
          <p:cNvPr id="3" name="Content Placeholder 2"/>
          <p:cNvSpPr>
            <a:spLocks noGrp="1"/>
          </p:cNvSpPr>
          <p:nvPr>
            <p:ph idx="1"/>
          </p:nvPr>
        </p:nvSpPr>
        <p:spPr>
          <a:xfrm>
            <a:off x="152400" y="1295400"/>
            <a:ext cx="8763000" cy="4869904"/>
          </a:xfrm>
        </p:spPr>
        <p:txBody>
          <a:bodyPr/>
          <a:lstStyle/>
          <a:p>
            <a:r>
              <a:rPr lang="en-ZA" sz="1800" dirty="0" smtClean="0"/>
              <a:t>The Draft Response </a:t>
            </a:r>
            <a:r>
              <a:rPr lang="en-ZA" sz="1800" dirty="0"/>
              <a:t>D</a:t>
            </a:r>
            <a:r>
              <a:rPr lang="en-ZA" sz="1800" dirty="0" smtClean="0"/>
              <a:t>ocument on the 2017 Draft Carbon Tax Bill  was presented at the public hearings held by the Joint Standing Committee on Finance and the Portfolio Committee on Environmental Affairs on </a:t>
            </a:r>
            <a:r>
              <a:rPr lang="en-ZA" sz="1800" dirty="0"/>
              <a:t>7 June </a:t>
            </a:r>
            <a:r>
              <a:rPr lang="en-ZA" sz="1800" dirty="0" smtClean="0"/>
              <a:t>2018.  </a:t>
            </a:r>
          </a:p>
          <a:p>
            <a:r>
              <a:rPr lang="en-ZA" sz="1800" dirty="0" smtClean="0"/>
              <a:t>The bill has been revised to take into account stakeholder comments including written comments submitted (~59) and comments made during the public hearings and bilateral consultations. </a:t>
            </a:r>
          </a:p>
          <a:p>
            <a:r>
              <a:rPr lang="en-GB" sz="1800" dirty="0" smtClean="0"/>
              <a:t>The bill is ready to be tabled.  The implementation date may need to be moved,  </a:t>
            </a:r>
            <a:r>
              <a:rPr lang="en-GB" sz="1800" dirty="0"/>
              <a:t>but not too late given our NDC </a:t>
            </a:r>
            <a:r>
              <a:rPr lang="en-GB" sz="1800" dirty="0" smtClean="0"/>
              <a:t>commitments.  The Minister </a:t>
            </a:r>
            <a:r>
              <a:rPr lang="en-GB" sz="1800" dirty="0"/>
              <a:t>can update the date of implementation when introducing the bill or at next </a:t>
            </a:r>
            <a:r>
              <a:rPr lang="en-GB" sz="1800" dirty="0" smtClean="0"/>
              <a:t>MTBPS or Budget. </a:t>
            </a:r>
            <a:endParaRPr lang="en-GB" sz="1800" dirty="0"/>
          </a:p>
          <a:p>
            <a:r>
              <a:rPr lang="en-ZA" sz="1800" dirty="0" smtClean="0"/>
              <a:t>As requested by the </a:t>
            </a:r>
            <a:r>
              <a:rPr lang="en-ZA" sz="1800" dirty="0" err="1" smtClean="0"/>
              <a:t>SCoF</a:t>
            </a:r>
            <a:r>
              <a:rPr lang="en-ZA" sz="1800" dirty="0" smtClean="0"/>
              <a:t>, government, business and labour have established a task team in NEDLAC to develop Jobs Mitigation and Creation Plans. </a:t>
            </a:r>
          </a:p>
          <a:p>
            <a:pPr lvl="1"/>
            <a:r>
              <a:rPr lang="en-ZA" sz="1800" dirty="0" smtClean="0"/>
              <a:t>An initial progress report on the work of the task team was submitted to the SCOF on 14 August 2018.  </a:t>
            </a:r>
          </a:p>
          <a:p>
            <a:pPr lvl="1"/>
            <a:r>
              <a:rPr lang="en-ZA" sz="1800" dirty="0" smtClean="0"/>
              <a:t>Initial proposals for the plans will be presented </a:t>
            </a:r>
            <a:r>
              <a:rPr lang="en-ZA" sz="1800" dirty="0"/>
              <a:t>by the </a:t>
            </a:r>
            <a:r>
              <a:rPr lang="en-ZA" sz="1800" dirty="0" smtClean="0"/>
              <a:t>constituencies to the task team on 9 October 2018.  </a:t>
            </a:r>
          </a:p>
          <a:p>
            <a:pPr marL="0" indent="0">
              <a:buNone/>
            </a:pPr>
            <a:endParaRPr lang="en-ZA" sz="1800" dirty="0" smtClean="0"/>
          </a:p>
          <a:p>
            <a:pPr lvl="1"/>
            <a:endParaRPr lang="en-ZA" sz="1800" dirty="0" smtClean="0"/>
          </a:p>
          <a:p>
            <a:pPr lvl="1"/>
            <a:endParaRPr lang="en-ZA" sz="1800" dirty="0" smtClean="0"/>
          </a:p>
          <a:p>
            <a:endParaRPr lang="en-ZA" sz="1800" dirty="0"/>
          </a:p>
        </p:txBody>
      </p:sp>
      <p:sp>
        <p:nvSpPr>
          <p:cNvPr id="4" name="Slide Number Placeholder 3"/>
          <p:cNvSpPr>
            <a:spLocks noGrp="1"/>
          </p:cNvSpPr>
          <p:nvPr>
            <p:ph type="sldNum" sz="quarter" idx="12"/>
          </p:nvPr>
        </p:nvSpPr>
        <p:spPr/>
        <p:txBody>
          <a:bodyPr/>
          <a:lstStyle/>
          <a:p>
            <a:pPr>
              <a:defRPr/>
            </a:pPr>
            <a:fld id="{18CC9CFB-5521-4678-B011-3614EFC0CBEB}" type="slidenum">
              <a:rPr lang="en-US" smtClean="0"/>
              <a:pPr>
                <a:defRPr/>
              </a:pPr>
              <a:t>8</a:t>
            </a:fld>
            <a:endParaRPr lang="en-US" sz="1400" b="0" dirty="0">
              <a:solidFill>
                <a:schemeClr val="tx1"/>
              </a:solidFill>
              <a:latin typeface="+mn-lt"/>
            </a:endParaRPr>
          </a:p>
        </p:txBody>
      </p:sp>
    </p:spTree>
    <p:extLst>
      <p:ext uri="{BB962C8B-B14F-4D97-AF65-F5344CB8AC3E}">
        <p14:creationId xmlns:p14="http://schemas.microsoft.com/office/powerpoint/2010/main" val="595916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Proposed changes to the bill </a:t>
            </a:r>
            <a:endParaRPr lang="en-ZA" dirty="0"/>
          </a:p>
        </p:txBody>
      </p:sp>
      <p:sp>
        <p:nvSpPr>
          <p:cNvPr id="3" name="Content Placeholder 2"/>
          <p:cNvSpPr>
            <a:spLocks noGrp="1"/>
          </p:cNvSpPr>
          <p:nvPr>
            <p:ph idx="1"/>
          </p:nvPr>
        </p:nvSpPr>
        <p:spPr>
          <a:xfrm>
            <a:off x="138153" y="1802913"/>
            <a:ext cx="8763000" cy="4608512"/>
          </a:xfrm>
        </p:spPr>
        <p:txBody>
          <a:bodyPr/>
          <a:lstStyle/>
          <a:p>
            <a:r>
              <a:rPr lang="en-ZA" sz="1800" dirty="0" smtClean="0"/>
              <a:t>Agreement has been reached between DEA and NT on a full alignment between the carbon tax and carbon budget, which will require amendments</a:t>
            </a:r>
          </a:p>
          <a:p>
            <a:pPr marL="457200" lvl="1" indent="0">
              <a:buNone/>
            </a:pPr>
            <a:endParaRPr lang="en-ZA" sz="1800" dirty="0" smtClean="0"/>
          </a:p>
          <a:p>
            <a:r>
              <a:rPr lang="en-ZA" sz="1800" dirty="0" smtClean="0"/>
              <a:t>Arising from comments and to alleviate any further concerns, adjustments to the draft bill will be made to:</a:t>
            </a:r>
          </a:p>
          <a:p>
            <a:pPr lvl="1"/>
            <a:r>
              <a:rPr lang="en-ZA" sz="1800" dirty="0" smtClean="0"/>
              <a:t>The deduction </a:t>
            </a:r>
            <a:r>
              <a:rPr lang="en-ZA" sz="1800" dirty="0"/>
              <a:t>of petrol and diesel related </a:t>
            </a:r>
            <a:r>
              <a:rPr lang="en-ZA" sz="1800" dirty="0" smtClean="0"/>
              <a:t>emissions</a:t>
            </a:r>
          </a:p>
          <a:p>
            <a:pPr lvl="1"/>
            <a:r>
              <a:rPr lang="en-ZA" sz="1800" dirty="0"/>
              <a:t>Taxation of domestic aviation and revision of </a:t>
            </a:r>
            <a:r>
              <a:rPr lang="en-ZA" sz="1800" dirty="0" smtClean="0"/>
              <a:t>allowances</a:t>
            </a:r>
            <a:endParaRPr lang="en-ZA" sz="1800" dirty="0"/>
          </a:p>
          <a:p>
            <a:pPr lvl="1"/>
            <a:r>
              <a:rPr lang="en-ZA" sz="1800" dirty="0"/>
              <a:t>Waste related </a:t>
            </a:r>
            <a:r>
              <a:rPr lang="en-ZA" sz="1800" dirty="0" smtClean="0"/>
              <a:t>emissions</a:t>
            </a:r>
            <a:endParaRPr lang="en-ZA" sz="1800" dirty="0"/>
          </a:p>
          <a:p>
            <a:pPr lvl="1"/>
            <a:endParaRPr lang="en-ZA" sz="1800" dirty="0" smtClean="0"/>
          </a:p>
          <a:p>
            <a:endParaRPr lang="en-ZA" sz="1800" dirty="0"/>
          </a:p>
          <a:p>
            <a:endParaRPr lang="en-ZA" sz="1800" dirty="0"/>
          </a:p>
        </p:txBody>
      </p:sp>
      <p:sp>
        <p:nvSpPr>
          <p:cNvPr id="4" name="Slide Number Placeholder 3"/>
          <p:cNvSpPr>
            <a:spLocks noGrp="1"/>
          </p:cNvSpPr>
          <p:nvPr>
            <p:ph type="sldNum" sz="quarter" idx="12"/>
          </p:nvPr>
        </p:nvSpPr>
        <p:spPr/>
        <p:txBody>
          <a:bodyPr/>
          <a:lstStyle/>
          <a:p>
            <a:pPr>
              <a:defRPr/>
            </a:pPr>
            <a:fld id="{18CC9CFB-5521-4678-B011-3614EFC0CBEB}" type="slidenum">
              <a:rPr lang="en-US" smtClean="0"/>
              <a:pPr>
                <a:defRPr/>
              </a:pPr>
              <a:t>9</a:t>
            </a:fld>
            <a:endParaRPr lang="en-US" sz="1400" b="0" dirty="0">
              <a:solidFill>
                <a:schemeClr val="tx1"/>
              </a:solidFill>
              <a:latin typeface="+mn-lt"/>
            </a:endParaRPr>
          </a:p>
        </p:txBody>
      </p:sp>
    </p:spTree>
    <p:extLst>
      <p:ext uri="{BB962C8B-B14F-4D97-AF65-F5344CB8AC3E}">
        <p14:creationId xmlns:p14="http://schemas.microsoft.com/office/powerpoint/2010/main" val="1987843075"/>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Bold"/>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ITMac01 HD:Applications:Microsoft Office 2004:Templates:Presentations:Designs:Blank Presentation</Template>
  <TotalTime>9982</TotalTime>
  <Words>2054</Words>
  <Application>Microsoft Office PowerPoint</Application>
  <PresentationFormat>On-screen Show (4:3)</PresentationFormat>
  <Paragraphs>97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Blank Presentation</vt:lpstr>
      <vt:lpstr>DRAFT RESPONSE DOCUMENT 2018 DRAFT RATES AND MONETARY AMOUNTS AND AMENDMENT OF REVENUE LAWS BILL (RATES BILL) Non-VAT issues</vt:lpstr>
      <vt:lpstr>Consultation process</vt:lpstr>
      <vt:lpstr>Personal income taxes</vt:lpstr>
      <vt:lpstr>Estate duty rates</vt:lpstr>
      <vt:lpstr>Excise duties on tobacco and alcohol</vt:lpstr>
      <vt:lpstr>Retirement lump sum taxes and land use taxes</vt:lpstr>
      <vt:lpstr>2018 Draft Regulations Prescribing E-services</vt:lpstr>
      <vt:lpstr>Carbon Tax Bill 2018 Update </vt:lpstr>
      <vt:lpstr>Proposed changes to the bill </vt:lpstr>
      <vt:lpstr>VAT-driven legislative amendments including mitigation measures, and tabling of Bills</vt:lpstr>
    </vt:vector>
  </TitlesOfParts>
  <Company>bronwen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Christopher Axelson</dc:creator>
  <cp:lastModifiedBy>Yanga Mputa</cp:lastModifiedBy>
  <cp:revision>619</cp:revision>
  <cp:lastPrinted>2017-02-28T13:15:13Z</cp:lastPrinted>
  <dcterms:created xsi:type="dcterms:W3CDTF">2010-05-24T08:09:56Z</dcterms:created>
  <dcterms:modified xsi:type="dcterms:W3CDTF">2018-09-13T13:18:06Z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mmon Accessed Document">
    <vt:lpwstr>0</vt:lpwstr>
  </property>
  <property fmtid="{D5CDD505-2E9C-101B-9397-08002B2CF9AE}" pid="4" name="Corporate Services Divition">
    <vt:lpwstr>Not Applicable</vt:lpwstr>
  </property>
  <property fmtid="{D5CDD505-2E9C-101B-9397-08002B2CF9AE}" pid="5" name="Discription">
    <vt:lpwstr/>
  </property>
  <property fmtid="{D5CDD505-2E9C-101B-9397-08002B2CF9AE}" pid="6" name="Business Unit">
    <vt:lpwstr>Communications</vt:lpwstr>
  </property>
</Properties>
</file>